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57" r:id="rId2"/>
    <p:sldId id="301" r:id="rId3"/>
    <p:sldId id="300" r:id="rId4"/>
    <p:sldId id="298" r:id="rId5"/>
    <p:sldId id="280" r:id="rId6"/>
    <p:sldId id="295" r:id="rId7"/>
    <p:sldId id="294" r:id="rId8"/>
  </p:sldIdLst>
  <p:sldSz cx="9144000" cy="6858000" type="screen4x3"/>
  <p:notesSz cx="6858000" cy="9144000"/>
  <p:defaultTextStyle>
    <a:defPPr>
      <a:defRPr lang="zh-CN"/>
    </a:defPPr>
    <a:lvl1pPr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uang Fapeng" initials="HF" lastIdx="3" clrIdx="0">
    <p:extLst>
      <p:ext uri="{19B8F6BF-5375-455C-9EA6-DF929625EA0E}">
        <p15:presenceInfo xmlns:p15="http://schemas.microsoft.com/office/powerpoint/2012/main" userId="899300d885d0773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348"/>
    <p:restoredTop sz="94341"/>
  </p:normalViewPr>
  <p:slideViewPr>
    <p:cSldViewPr>
      <p:cViewPr varScale="1">
        <p:scale>
          <a:sx n="81" d="100"/>
          <a:sy n="81" d="100"/>
        </p:scale>
        <p:origin x="176" y="10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24" d="100"/>
        <a:sy n="124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endParaRPr lang="en-US" altLang="zh-CN"/>
          </a:p>
        </p:txBody>
      </p:sp>
      <p:sp>
        <p:nvSpPr>
          <p:cNvPr id="7373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 altLang="zh-CN"/>
          </a:p>
        </p:txBody>
      </p:sp>
      <p:sp>
        <p:nvSpPr>
          <p:cNvPr id="7373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7373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373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endParaRPr lang="en-US" altLang="zh-CN"/>
          </a:p>
        </p:txBody>
      </p:sp>
      <p:sp>
        <p:nvSpPr>
          <p:cNvPr id="7373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0E207322-FD4C-48BD-A771-C44C9B128032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5143336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C183FF6-762E-455E-9726-CA89FD0721A1}" type="slidenum">
              <a:rPr lang="en-US" altLang="zh-CN"/>
              <a:pPr/>
              <a:t>1</a:t>
            </a:fld>
            <a:endParaRPr lang="en-US" altLang="zh-CN"/>
          </a:p>
        </p:txBody>
      </p:sp>
      <p:sp>
        <p:nvSpPr>
          <p:cNvPr id="7475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sp>
      <p:sp>
        <p:nvSpPr>
          <p:cNvPr id="74755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ct val="0"/>
              </a:spcBef>
            </a:pPr>
            <a:endParaRPr lang="zh-CN" altLang="zh-CN" dirty="0"/>
          </a:p>
        </p:txBody>
      </p:sp>
      <p:sp>
        <p:nvSpPr>
          <p:cNvPr id="74756" name="灯片编号占位符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algn="l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r"/>
            <a:fld id="{2856681B-2F50-4349-BF20-A85445737D1A}" type="slidenum">
              <a:rPr lang="en-US" altLang="zh-CN" sz="1200"/>
              <a:pPr algn="r"/>
              <a:t>1</a:t>
            </a:fld>
            <a:endParaRPr lang="en-US" altLang="zh-CN" sz="120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D2CC1B8-D76E-4FCE-B2D4-01CA1951648C}" type="slidenum">
              <a:rPr lang="en-US" altLang="zh-CN"/>
              <a:pPr/>
              <a:t>5</a:t>
            </a:fld>
            <a:endParaRPr lang="en-US" altLang="zh-CN"/>
          </a:p>
        </p:txBody>
      </p:sp>
      <p:sp>
        <p:nvSpPr>
          <p:cNvPr id="8704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sp>
      <p:sp>
        <p:nvSpPr>
          <p:cNvPr id="8704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ct val="0"/>
              </a:spcBef>
            </a:pPr>
            <a:r>
              <a:rPr lang="zh-CN" altLang="en-US" dirty="0"/>
              <a:t>回到物理学院的所有课程</a:t>
            </a:r>
            <a:endParaRPr lang="zh-CN" altLang="zh-CN" dirty="0"/>
          </a:p>
        </p:txBody>
      </p:sp>
      <p:sp>
        <p:nvSpPr>
          <p:cNvPr id="87044" name="灯片编号占位符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algn="l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r"/>
            <a:fld id="{1B8759D2-B8C8-4334-A92A-B3A9AF9FB7B0}" type="slidenum">
              <a:rPr lang="en-US" altLang="zh-CN" sz="1200"/>
              <a:pPr algn="r"/>
              <a:t>5</a:t>
            </a:fld>
            <a:endParaRPr lang="en-US" altLang="zh-CN" sz="1200"/>
          </a:p>
        </p:txBody>
      </p:sp>
    </p:spTree>
    <p:extLst>
      <p:ext uri="{BB962C8B-B14F-4D97-AF65-F5344CB8AC3E}">
        <p14:creationId xmlns:p14="http://schemas.microsoft.com/office/powerpoint/2010/main" val="42917220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3181435-CB75-4A24-AB29-C93BA07751B7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292877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2D7BA27-F018-4247-B033-CD9ACEF7BA74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465379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1963435-F24E-4ABA-8458-1870CECDDD82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898629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E915D5E-E169-4DE8-A69A-84B40F6EEDB8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646045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C8EEDCB-B66F-482A-A954-5F7C88F4DA29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719236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5D7C9DA-3293-410C-B2C3-64FE0E0631B5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065711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71EE859-5DEA-4190-A010-BD51D4061304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45223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46ADC79-14A2-4D94-BE84-7398D7D6CDDD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799539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0D86DE8-ACC0-49CD-BAC0-DA4E95EB08AC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170859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B22DEB6-5A3B-4C55-B54A-7A5C9F62FEE8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717261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6CA7728-D26D-45C3-9852-F20DBF0589C6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186335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400"/>
            </a:lvl1pPr>
          </a:lstStyle>
          <a:p>
            <a:endParaRPr lang="en-US" altLang="zh-CN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endParaRPr lang="en-US" altLang="zh-CN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47163977-95F5-4CD2-B08A-C88C49BB4B1A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tiff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标题 1"/>
          <p:cNvSpPr>
            <a:spLocks noGrp="1"/>
          </p:cNvSpPr>
          <p:nvPr>
            <p:ph type="ctrTitle" idx="4294967295"/>
          </p:nvPr>
        </p:nvSpPr>
        <p:spPr>
          <a:xfrm>
            <a:off x="-152400" y="1949113"/>
            <a:ext cx="9144000" cy="946150"/>
          </a:xfrm>
          <a:ln/>
        </p:spPr>
        <p:txBody>
          <a:bodyPr anchor="b"/>
          <a:lstStyle/>
          <a:p>
            <a:r>
              <a:rPr lang="zh-CN" altLang="en-US" sz="3600" b="1" dirty="0">
                <a:latin typeface="华文楷体" pitchFamily="2" charset="-122"/>
                <a:ea typeface="华文楷体" pitchFamily="2" charset="-122"/>
              </a:rPr>
              <a:t> 多值函数的</a:t>
            </a:r>
            <a:br>
              <a:rPr lang="en-US" altLang="zh-CN" sz="3600" b="1" dirty="0">
                <a:latin typeface="华文楷体" pitchFamily="2" charset="-122"/>
                <a:ea typeface="华文楷体" pitchFamily="2" charset="-122"/>
              </a:rPr>
            </a:br>
            <a:r>
              <a:rPr lang="zh-CN" altLang="en-US" sz="3600" b="1" dirty="0">
                <a:latin typeface="华文楷体" pitchFamily="2" charset="-122"/>
                <a:ea typeface="华文楷体" pitchFamily="2" charset="-122"/>
              </a:rPr>
              <a:t>单值化与黎曼面</a:t>
            </a:r>
          </a:p>
        </p:txBody>
      </p:sp>
      <p:sp>
        <p:nvSpPr>
          <p:cNvPr id="72707" name="副标题 2"/>
          <p:cNvSpPr>
            <a:spLocks noGrp="1"/>
          </p:cNvSpPr>
          <p:nvPr>
            <p:ph type="subTitle" idx="4294967295"/>
          </p:nvPr>
        </p:nvSpPr>
        <p:spPr>
          <a:xfrm>
            <a:off x="1008176" y="609600"/>
            <a:ext cx="7091363" cy="630238"/>
          </a:xfrm>
          <a:ln/>
        </p:spPr>
        <p:txBody>
          <a:bodyPr/>
          <a:lstStyle/>
          <a:p>
            <a:pPr marL="0" indent="0" algn="ctr">
              <a:buFontTx/>
              <a:buNone/>
            </a:pPr>
            <a:r>
              <a:rPr lang="zh-CN" altLang="en-US" sz="6000" b="1" dirty="0">
                <a:solidFill>
                  <a:schemeClr val="tx2"/>
                </a:solidFill>
                <a:latin typeface="华文楷体" pitchFamily="2" charset="-122"/>
                <a:ea typeface="华文楷体" pitchFamily="2" charset="-122"/>
              </a:rPr>
              <a:t>数学物理方法</a:t>
            </a:r>
          </a:p>
        </p:txBody>
      </p:sp>
      <p:sp>
        <p:nvSpPr>
          <p:cNvPr id="5" name="矩形 4"/>
          <p:cNvSpPr/>
          <p:nvPr/>
        </p:nvSpPr>
        <p:spPr>
          <a:xfrm>
            <a:off x="2346247" y="5791200"/>
            <a:ext cx="4509568" cy="10071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lvl="0" indent="-342900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800" b="1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黄发朋 </a:t>
            </a:r>
            <a:endParaRPr lang="en-US" altLang="zh-CN" sz="2800" b="1" kern="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lvl="0" indent="-342900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800" b="1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b="1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huangfp8@sysu.edu.cn</a:t>
            </a:r>
          </a:p>
        </p:txBody>
      </p:sp>
      <p:pic>
        <p:nvPicPr>
          <p:cNvPr id="6" name="图片 4">
            <a:extLst>
              <a:ext uri="{FF2B5EF4-FFF2-40B4-BE49-F238E27FC236}">
                <a16:creationId xmlns:a16="http://schemas.microsoft.com/office/drawing/2014/main" id="{07466670-759F-4C46-9702-70ED6C49977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43" t="9216" r="12217" b="6003"/>
          <a:stretch/>
        </p:blipFill>
        <p:spPr>
          <a:xfrm>
            <a:off x="228600" y="0"/>
            <a:ext cx="1476623" cy="150725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E1A0EE7-630F-1247-A103-62EB8706DB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0" y="1495513"/>
            <a:ext cx="2464280" cy="19687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0F34190-8449-9047-94EF-DB65F42CDC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432" y="1624412"/>
            <a:ext cx="2010568" cy="18217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5630387-03F9-9449-A5D0-4C249F8124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4302" y="4114800"/>
            <a:ext cx="2699860" cy="1760778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67B4807-4589-D641-AD2E-E2020B192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9840" y="3860575"/>
            <a:ext cx="3403840" cy="2269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9FCA3FE-3483-D075-3A6C-4954EF2637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02" y="2557670"/>
            <a:ext cx="9074094" cy="430033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F82B7FB-DDBA-24EF-BC66-62EC3165B5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1800" y="0"/>
            <a:ext cx="2362200" cy="3394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2567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273A224-75DB-62F4-86ED-55805131B5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632668"/>
            <a:ext cx="5029200" cy="5212079"/>
          </a:xfrm>
          <a:prstGeom prst="rect">
            <a:avLst/>
          </a:prstGeom>
        </p:spPr>
      </p:pic>
      <p:sp>
        <p:nvSpPr>
          <p:cNvPr id="4" name="矩形 4">
            <a:extLst>
              <a:ext uri="{FF2B5EF4-FFF2-40B4-BE49-F238E27FC236}">
                <a16:creationId xmlns:a16="http://schemas.microsoft.com/office/drawing/2014/main" id="{E2CBDD53-0B5D-80A3-C029-A03BC78E8B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" y="609600"/>
            <a:ext cx="83058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altLang="zh-CN" sz="2400" b="1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If I feel uncomfortable, I do mathematics to become comfortable. If….</a:t>
            </a:r>
            <a:endParaRPr lang="zh-CN" altLang="en-US" sz="2400" b="1" dirty="0">
              <a:latin typeface="Times New Roman" pitchFamily="18" charset="0"/>
              <a:ea typeface="华文楷体" pitchFamily="2" charset="-122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3731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983EF5F-9977-C927-F502-B811826915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30405"/>
            <a:ext cx="9144000" cy="5397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1995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3"/>
          <p:cNvSpPr>
            <a:spLocks noChangeArrowheads="1"/>
          </p:cNvSpPr>
          <p:nvPr/>
        </p:nvSpPr>
        <p:spPr bwMode="auto">
          <a:xfrm>
            <a:off x="3214736" y="142875"/>
            <a:ext cx="2749471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4000" b="1" dirty="0">
                <a:solidFill>
                  <a:srgbClr val="0070C0"/>
                </a:solidFill>
                <a:latin typeface="华文楷体" pitchFamily="2" charset="-122"/>
                <a:ea typeface="华文楷体" pitchFamily="2" charset="-122"/>
              </a:rPr>
              <a:t>双叶黎曼面</a:t>
            </a:r>
          </a:p>
        </p:txBody>
      </p:sp>
      <p:sp>
        <p:nvSpPr>
          <p:cNvPr id="86020" name="矩形 4"/>
          <p:cNvSpPr>
            <a:spLocks noChangeArrowheads="1"/>
          </p:cNvSpPr>
          <p:nvPr/>
        </p:nvSpPr>
        <p:spPr bwMode="auto">
          <a:xfrm>
            <a:off x="609600" y="5943600"/>
            <a:ext cx="83058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zh-CN" altLang="en-US" sz="2400" b="1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复变函数开根号对应两个单值分枝，两枝都取割线，以满足连续性的要求</a:t>
            </a:r>
            <a:r>
              <a:rPr lang="en-US" altLang="zh-CN" sz="2400" b="1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.  </a:t>
            </a:r>
            <a:r>
              <a:rPr lang="zh-CN" altLang="en-US" sz="2400" b="1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粘在一起形成黎曼面，从而得到单值函数。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1E2C5A-0685-8942-BCA2-254F180CDA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500" y="1092200"/>
            <a:ext cx="4445000" cy="46736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336FB3F-3DB9-2947-8541-5963876E89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4207" y="5384800"/>
            <a:ext cx="5842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1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60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60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02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yt5s.com-Riemann surface of f(z)=sqrt(z)-(480p).mp4" descr="yt5s.com-Riemann surface of f(z)=sqrt(z)-(480p).mp4">
            <a:hlinkClick r:id="" action="ppaction://media"/>
            <a:extLst>
              <a:ext uri="{FF2B5EF4-FFF2-40B4-BE49-F238E27FC236}">
                <a16:creationId xmlns:a16="http://schemas.microsoft.com/office/drawing/2014/main" id="{1D912FCA-A9F2-034E-8B6C-D50089D88D8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66800" y="800100"/>
            <a:ext cx="7569200" cy="567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095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364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2">
            <a:extLst>
              <a:ext uri="{FF2B5EF4-FFF2-40B4-BE49-F238E27FC236}">
                <a16:creationId xmlns:a16="http://schemas.microsoft.com/office/drawing/2014/main" id="{41C2BBB1-9B40-BF41-B36C-9C3C1A91488F}"/>
              </a:ext>
            </a:extLst>
          </p:cNvPr>
          <p:cNvSpPr txBox="1">
            <a:spLocks/>
          </p:cNvSpPr>
          <p:nvPr/>
        </p:nvSpPr>
        <p:spPr bwMode="auto">
          <a:xfrm>
            <a:off x="2718955" y="304800"/>
            <a:ext cx="4038600" cy="782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73050" indent="-273050" algn="l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>
              <a:spcBef>
                <a:spcPts val="600"/>
              </a:spcBef>
              <a:buClr>
                <a:schemeClr val="accent1"/>
              </a:buClr>
              <a:buSzPct val="70000"/>
            </a:pPr>
            <a:r>
              <a:rPr lang="zh-CN" altLang="en-US" sz="4000" b="1" dirty="0">
                <a:solidFill>
                  <a:srgbClr val="0070C0"/>
                </a:solidFill>
                <a:latin typeface="华文楷体" pitchFamily="2" charset="-122"/>
                <a:ea typeface="华文楷体" pitchFamily="2" charset="-122"/>
              </a:rPr>
              <a:t>无穷叶黎曼面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5A84E2-2BE2-6F4D-853C-3E1F1F5386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2555" y="1219200"/>
            <a:ext cx="4445000" cy="5156200"/>
          </a:xfrm>
          <a:prstGeom prst="rect">
            <a:avLst/>
          </a:prstGeom>
        </p:spPr>
      </p:pic>
      <p:sp>
        <p:nvSpPr>
          <p:cNvPr id="3" name="矩形 4">
            <a:extLst>
              <a:ext uri="{FF2B5EF4-FFF2-40B4-BE49-F238E27FC236}">
                <a16:creationId xmlns:a16="http://schemas.microsoft.com/office/drawing/2014/main" id="{965577B4-80FA-3A27-0339-54CAD5E68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400" y="6322367"/>
            <a:ext cx="83058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zh-CN" altLang="en-US" sz="2400" b="1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复变函数取对数对应无穷多个单值分枝</a:t>
            </a:r>
          </a:p>
        </p:txBody>
      </p:sp>
    </p:spTree>
    <p:extLst>
      <p:ext uri="{BB962C8B-B14F-4D97-AF65-F5344CB8AC3E}">
        <p14:creationId xmlns:p14="http://schemas.microsoft.com/office/powerpoint/2010/main" val="1612213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theme/theme1.xml><?xml version="1.0" encoding="utf-8"?>
<a:theme xmlns:a="http://schemas.openxmlformats.org/drawingml/2006/main" name="第一PPT模板网-WWW.1PPT.COM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12211</TotalTime>
  <Words>108</Words>
  <Application>Microsoft Macintosh PowerPoint</Application>
  <PresentationFormat>On-screen Show (4:3)</PresentationFormat>
  <Paragraphs>14</Paragraphs>
  <Slides>7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微软雅黑</vt:lpstr>
      <vt:lpstr>华文楷体</vt:lpstr>
      <vt:lpstr>Arial</vt:lpstr>
      <vt:lpstr>Times New Roman</vt:lpstr>
      <vt:lpstr>第一PPT模板网-WWW.1PPT.COM</vt:lpstr>
      <vt:lpstr> 多值函数的 单值化与黎曼面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第一PPT模板网-WWW.1PPT.COM</dc:title>
  <dc:subject>第一PPT模板网-WWW.1PPT.COM</dc:subject>
  <dc:creator>第一PPT模板网-WWW.1PPT.COM</dc:creator>
  <cp:keywords>第一PPT模板网-WWW.1PPT.COM</cp:keywords>
  <dc:description>第一PPT模板网-WWW.1PPT.COM</dc:description>
  <cp:lastModifiedBy>Fapeng Huang</cp:lastModifiedBy>
  <cp:revision>204</cp:revision>
  <cp:lastPrinted>1601-01-01T00:00:00Z</cp:lastPrinted>
  <dcterms:created xsi:type="dcterms:W3CDTF">1601-01-01T00:00:00Z</dcterms:created>
  <dcterms:modified xsi:type="dcterms:W3CDTF">2023-09-26T09:13:43Z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</Properties>
</file>